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42"/>
  </p:handoutMasterIdLst>
  <p:sldIdLst>
    <p:sldId id="375" r:id="rId5"/>
    <p:sldId id="305" r:id="rId6"/>
    <p:sldId id="273" r:id="rId7"/>
    <p:sldId id="298" r:id="rId8"/>
    <p:sldId id="406" r:id="rId9"/>
    <p:sldId id="303" r:id="rId10"/>
    <p:sldId id="407" r:id="rId11"/>
    <p:sldId id="408" r:id="rId12"/>
    <p:sldId id="415" r:id="rId13"/>
    <p:sldId id="409" r:id="rId14"/>
    <p:sldId id="416" r:id="rId15"/>
    <p:sldId id="418" r:id="rId16"/>
    <p:sldId id="417"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7" r:id="rId35"/>
    <p:sldId id="438" r:id="rId36"/>
    <p:sldId id="439" r:id="rId37"/>
    <p:sldId id="440" r:id="rId38"/>
    <p:sldId id="441" r:id="rId39"/>
    <p:sldId id="442" r:id="rId40"/>
    <p:sldId id="43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89" d="100"/>
          <a:sy n="89" d="100"/>
        </p:scale>
        <p:origin x="466" y="86"/>
      </p:cViewPr>
      <p:guideLst>
        <p:guide orient="horz" pos="2160"/>
        <p:guide pos="3840"/>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pPr/>
              <a:t>5/30/2023</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pPr/>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pPr/>
              <a:t>5/30/2023</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pPr/>
              <a:t>5/30/2023</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pPr/>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427078" y="155712"/>
            <a:ext cx="4602786" cy="6149009"/>
          </a:xfrm>
        </p:spPr>
        <p:txBody>
          <a:bodyPr>
            <a:normAutofit/>
          </a:bodyPr>
          <a:lstStyle/>
          <a:p>
            <a:r>
              <a:rPr lang="en-US" dirty="0"/>
              <a:t>Management information system in barangay new </a:t>
            </a:r>
            <a:r>
              <a:rPr lang="en-US" dirty="0" err="1"/>
              <a:t>pandan</a:t>
            </a:r>
            <a:r>
              <a:rPr lang="en-US" dirty="0"/>
              <a:t>, </a:t>
            </a:r>
            <a:r>
              <a:rPr lang="en-US" dirty="0" err="1"/>
              <a:t>panabo</a:t>
            </a:r>
            <a:r>
              <a:rPr lang="en-US" dirty="0"/>
              <a:t> city</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45581" y="358346"/>
            <a:ext cx="4688958" cy="642551"/>
          </a:xfrm>
        </p:spPr>
        <p:txBody>
          <a:bodyPr/>
          <a:lstStyle/>
          <a:p>
            <a:r>
              <a:rPr lang="en-US" b="1" dirty="0"/>
              <a:t>Amenities image</a:t>
            </a:r>
            <a:endParaRPr lang="en-US" dirty="0"/>
          </a:p>
        </p:txBody>
      </p:sp>
      <p:pic>
        <p:nvPicPr>
          <p:cNvPr id="5" name="Picture 4" descr="HOMEPAGE OR WELCOME PAGE.png"/>
          <p:cNvPicPr>
            <a:picLocks noChangeAspect="1"/>
          </p:cNvPicPr>
          <p:nvPr/>
        </p:nvPicPr>
        <p:blipFill>
          <a:blip r:embed="rId2"/>
          <a:stretch>
            <a:fillRect/>
          </a:stretch>
        </p:blipFill>
        <p:spPr>
          <a:xfrm>
            <a:off x="1334530" y="1000897"/>
            <a:ext cx="10330248" cy="5165126"/>
          </a:xfrm>
          <a:prstGeom prst="rect">
            <a:avLst/>
          </a:prstGeom>
        </p:spPr>
      </p:pic>
      <p:sp>
        <p:nvSpPr>
          <p:cNvPr id="7" name="TextBox 6"/>
          <p:cNvSpPr txBox="1"/>
          <p:nvPr/>
        </p:nvSpPr>
        <p:spPr>
          <a:xfrm>
            <a:off x="1645581" y="6363730"/>
            <a:ext cx="3762825" cy="369332"/>
          </a:xfrm>
          <a:prstGeom prst="rect">
            <a:avLst/>
          </a:prstGeom>
          <a:noFill/>
        </p:spPr>
        <p:txBody>
          <a:bodyPr wrap="square" rtlCol="0">
            <a:spAutoFit/>
          </a:bodyPr>
          <a:lstStyle/>
          <a:p>
            <a:r>
              <a:rPr lang="en-US" dirty="0"/>
              <a:t>Figure 2: Homepage</a:t>
            </a:r>
          </a:p>
        </p:txBody>
      </p:sp>
    </p:spTree>
    <p:extLst>
      <p:ext uri="{BB962C8B-B14F-4D97-AF65-F5344CB8AC3E}">
        <p14:creationId xmlns:p14="http://schemas.microsoft.com/office/powerpoint/2010/main" val="271771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18" y="583239"/>
            <a:ext cx="10295681" cy="5555597"/>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3: Dashboard</a:t>
            </a:r>
          </a:p>
        </p:txBody>
      </p:sp>
    </p:spTree>
    <p:extLst>
      <p:ext uri="{BB962C8B-B14F-4D97-AF65-F5344CB8AC3E}">
        <p14:creationId xmlns:p14="http://schemas.microsoft.com/office/powerpoint/2010/main" val="3072874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18" y="615523"/>
            <a:ext cx="10295681" cy="5491029"/>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4: </a:t>
            </a:r>
            <a:r>
              <a:rPr lang="en-US" dirty="0" err="1">
                <a:solidFill>
                  <a:schemeClr val="bg1"/>
                </a:solidFill>
              </a:rPr>
              <a:t>Barangay</a:t>
            </a:r>
            <a:r>
              <a:rPr lang="en-US" dirty="0">
                <a:solidFill>
                  <a:schemeClr val="bg1"/>
                </a:solidFill>
              </a:rPr>
              <a:t> Officials</a:t>
            </a:r>
          </a:p>
        </p:txBody>
      </p:sp>
    </p:spTree>
    <p:extLst>
      <p:ext uri="{BB962C8B-B14F-4D97-AF65-F5344CB8AC3E}">
        <p14:creationId xmlns:p14="http://schemas.microsoft.com/office/powerpoint/2010/main" val="307287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099751" y="333632"/>
            <a:ext cx="10367319" cy="5943600"/>
          </a:xfrm>
          <a:prstGeom prst="rect">
            <a:avLst/>
          </a:prstGeom>
        </p:spPr>
      </p:pic>
      <p:sp>
        <p:nvSpPr>
          <p:cNvPr id="6" name="TextBox 5"/>
          <p:cNvSpPr txBox="1"/>
          <p:nvPr/>
        </p:nvSpPr>
        <p:spPr>
          <a:xfrm>
            <a:off x="1705232" y="6499654"/>
            <a:ext cx="4083169" cy="369332"/>
          </a:xfrm>
          <a:prstGeom prst="rect">
            <a:avLst/>
          </a:prstGeom>
          <a:noFill/>
        </p:spPr>
        <p:txBody>
          <a:bodyPr wrap="none" rtlCol="0">
            <a:spAutoFit/>
          </a:bodyPr>
          <a:lstStyle/>
          <a:p>
            <a:r>
              <a:rPr lang="en-US" dirty="0"/>
              <a:t>Figure 5: </a:t>
            </a:r>
            <a:r>
              <a:rPr lang="en-US" dirty="0" err="1"/>
              <a:t>Barangay</a:t>
            </a:r>
            <a:r>
              <a:rPr lang="en-US" dirty="0"/>
              <a:t> Officials (Add Officials)</a:t>
            </a:r>
          </a:p>
        </p:txBody>
      </p:sp>
    </p:spTree>
    <p:extLst>
      <p:ext uri="{BB962C8B-B14F-4D97-AF65-F5344CB8AC3E}">
        <p14:creationId xmlns:p14="http://schemas.microsoft.com/office/powerpoint/2010/main" val="271771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19" y="615523"/>
            <a:ext cx="10295679" cy="5491029"/>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6: </a:t>
            </a:r>
            <a:r>
              <a:rPr lang="en-US" dirty="0" err="1">
                <a:solidFill>
                  <a:schemeClr val="bg1"/>
                </a:solidFill>
              </a:rPr>
              <a:t>Purok</a:t>
            </a:r>
            <a:r>
              <a:rPr lang="en-US" dirty="0">
                <a:solidFill>
                  <a:schemeClr val="bg1"/>
                </a:solidFill>
              </a:rPr>
              <a:t> Leader</a:t>
            </a:r>
          </a:p>
        </p:txBody>
      </p:sp>
    </p:spTree>
    <p:extLst>
      <p:ext uri="{BB962C8B-B14F-4D97-AF65-F5344CB8AC3E}">
        <p14:creationId xmlns:p14="http://schemas.microsoft.com/office/powerpoint/2010/main" val="3072874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099751" y="540814"/>
            <a:ext cx="10367319" cy="5529236"/>
          </a:xfrm>
          <a:prstGeom prst="rect">
            <a:avLst/>
          </a:prstGeom>
        </p:spPr>
      </p:pic>
      <p:sp>
        <p:nvSpPr>
          <p:cNvPr id="6" name="TextBox 5"/>
          <p:cNvSpPr txBox="1"/>
          <p:nvPr/>
        </p:nvSpPr>
        <p:spPr>
          <a:xfrm>
            <a:off x="1705232" y="6499654"/>
            <a:ext cx="4149662" cy="369332"/>
          </a:xfrm>
          <a:prstGeom prst="rect">
            <a:avLst/>
          </a:prstGeom>
          <a:noFill/>
        </p:spPr>
        <p:txBody>
          <a:bodyPr wrap="none" rtlCol="0">
            <a:spAutoFit/>
          </a:bodyPr>
          <a:lstStyle/>
          <a:p>
            <a:r>
              <a:rPr lang="en-US" dirty="0"/>
              <a:t>Figure 7: </a:t>
            </a:r>
            <a:r>
              <a:rPr lang="en-US" dirty="0" err="1"/>
              <a:t>Purok</a:t>
            </a:r>
            <a:r>
              <a:rPr lang="en-US" dirty="0"/>
              <a:t> Leader (Add </a:t>
            </a:r>
            <a:r>
              <a:rPr lang="en-US" dirty="0" err="1"/>
              <a:t>Purok</a:t>
            </a:r>
            <a:r>
              <a:rPr lang="en-US" dirty="0"/>
              <a:t> Leader)</a:t>
            </a:r>
          </a:p>
        </p:txBody>
      </p:sp>
    </p:spTree>
    <p:extLst>
      <p:ext uri="{BB962C8B-B14F-4D97-AF65-F5344CB8AC3E}">
        <p14:creationId xmlns:p14="http://schemas.microsoft.com/office/powerpoint/2010/main" val="271771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19" y="615523"/>
            <a:ext cx="10295679" cy="5491028"/>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8: Resident Profiling</a:t>
            </a:r>
          </a:p>
        </p:txBody>
      </p:sp>
    </p:spTree>
    <p:extLst>
      <p:ext uri="{BB962C8B-B14F-4D97-AF65-F5344CB8AC3E}">
        <p14:creationId xmlns:p14="http://schemas.microsoft.com/office/powerpoint/2010/main" val="307287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2000250" y="333632"/>
            <a:ext cx="8324850" cy="5895718"/>
          </a:xfrm>
          <a:prstGeom prst="rect">
            <a:avLst/>
          </a:prstGeom>
        </p:spPr>
      </p:pic>
      <p:sp>
        <p:nvSpPr>
          <p:cNvPr id="6" name="TextBox 5"/>
          <p:cNvSpPr txBox="1"/>
          <p:nvPr/>
        </p:nvSpPr>
        <p:spPr>
          <a:xfrm>
            <a:off x="1705232" y="6499654"/>
            <a:ext cx="4274119" cy="369332"/>
          </a:xfrm>
          <a:prstGeom prst="rect">
            <a:avLst/>
          </a:prstGeom>
          <a:noFill/>
        </p:spPr>
        <p:txBody>
          <a:bodyPr wrap="none" rtlCol="0">
            <a:spAutoFit/>
          </a:bodyPr>
          <a:lstStyle/>
          <a:p>
            <a:r>
              <a:rPr lang="en-US" dirty="0"/>
              <a:t>Figure 9:  Resident Profiling (Add Residents)</a:t>
            </a:r>
          </a:p>
        </p:txBody>
      </p:sp>
    </p:spTree>
    <p:extLst>
      <p:ext uri="{BB962C8B-B14F-4D97-AF65-F5344CB8AC3E}">
        <p14:creationId xmlns:p14="http://schemas.microsoft.com/office/powerpoint/2010/main" val="271771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0" y="615523"/>
            <a:ext cx="10295677" cy="5491028"/>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10: Household</a:t>
            </a:r>
          </a:p>
        </p:txBody>
      </p:sp>
    </p:spTree>
    <p:extLst>
      <p:ext uri="{BB962C8B-B14F-4D97-AF65-F5344CB8AC3E}">
        <p14:creationId xmlns:p14="http://schemas.microsoft.com/office/powerpoint/2010/main" val="3072874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238250" y="704850"/>
            <a:ext cx="10020300" cy="5524499"/>
          </a:xfrm>
          <a:prstGeom prst="rect">
            <a:avLst/>
          </a:prstGeom>
        </p:spPr>
      </p:pic>
      <p:sp>
        <p:nvSpPr>
          <p:cNvPr id="6" name="TextBox 5"/>
          <p:cNvSpPr txBox="1"/>
          <p:nvPr/>
        </p:nvSpPr>
        <p:spPr>
          <a:xfrm>
            <a:off x="1705232" y="6499654"/>
            <a:ext cx="3868560" cy="369332"/>
          </a:xfrm>
          <a:prstGeom prst="rect">
            <a:avLst/>
          </a:prstGeom>
          <a:noFill/>
        </p:spPr>
        <p:txBody>
          <a:bodyPr wrap="none" rtlCol="0">
            <a:spAutoFit/>
          </a:bodyPr>
          <a:lstStyle/>
          <a:p>
            <a:r>
              <a:rPr lang="en-US" dirty="0"/>
              <a:t>Figure 11:  Household (Add Household)</a:t>
            </a:r>
          </a:p>
        </p:txBody>
      </p:sp>
    </p:spTree>
    <p:extLst>
      <p:ext uri="{BB962C8B-B14F-4D97-AF65-F5344CB8AC3E}">
        <p14:creationId xmlns:p14="http://schemas.microsoft.com/office/powerpoint/2010/main" val="2717712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INTRODUCTION</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sz="2400" b="1" dirty="0">
                <a:latin typeface="Sagona ExtraLight" panose="02020303050505020204"/>
              </a:rPr>
              <a:t>Background of the Study</a:t>
            </a:r>
          </a:p>
          <a:p>
            <a:pPr marL="285750" indent="-285750"/>
            <a:endParaRPr lang="en-US" sz="2400" b="1" dirty="0">
              <a:latin typeface="Sagona ExtraLight" panose="02020303050505020204"/>
            </a:endParaRPr>
          </a:p>
          <a:p>
            <a:r>
              <a:rPr lang="en-US" sz="2400" dirty="0">
                <a:latin typeface="Sagona ExtraLight" panose="02020303050505020204"/>
              </a:rPr>
              <a:t>Barangay New </a:t>
            </a:r>
            <a:r>
              <a:rPr lang="en-US" sz="2400" dirty="0" err="1">
                <a:latin typeface="Sagona ExtraLight" panose="02020303050505020204"/>
              </a:rPr>
              <a:t>Pandan</a:t>
            </a:r>
            <a:r>
              <a:rPr lang="en-US" sz="2400" dirty="0">
                <a:latin typeface="Sagona ExtraLight" panose="02020303050505020204"/>
              </a:rPr>
              <a:t>, located in </a:t>
            </a:r>
            <a:r>
              <a:rPr lang="en-US" sz="2400" dirty="0" err="1">
                <a:latin typeface="Sagona ExtraLight" panose="02020303050505020204"/>
              </a:rPr>
              <a:t>Panabo</a:t>
            </a:r>
            <a:r>
              <a:rPr lang="en-US" sz="2400" dirty="0">
                <a:latin typeface="Sagona ExtraLight" panose="02020303050505020204"/>
              </a:rPr>
              <a:t> City, Davao del Norte, is a vibrant community comprising a diverse population. As with many barangays in the Philippines, New </a:t>
            </a:r>
            <a:r>
              <a:rPr lang="en-US" sz="2400" dirty="0" err="1">
                <a:latin typeface="Sagona ExtraLight" panose="02020303050505020204"/>
              </a:rPr>
              <a:t>Pandan</a:t>
            </a:r>
            <a:r>
              <a:rPr lang="en-US" sz="2400" dirty="0">
                <a:latin typeface="Sagona ExtraLight" panose="02020303050505020204"/>
              </a:rPr>
              <a:t> faces the challenge of managing various administrative tasks, maintaining accurate records, and providing efficient services to its residents. The current manual system of managing barangay operations, relying heavily on paper-based documentation and traditional communication methods, has proven to be time-consuming, prone to errors, and inefficient in meeting the growing demands of the community.</a:t>
            </a:r>
          </a:p>
          <a:p>
            <a:pPr marL="285750" indent="-285750">
              <a:buFont typeface="Arial" panose="020B0604020202020204" pitchFamily="34" charset="0"/>
              <a:buChar char="•"/>
            </a:pPr>
            <a:endParaRPr lang="en-US" dirty="0">
              <a:latin typeface="Sagona ExtraLight" panose="02020303050505020204"/>
            </a:endParaRPr>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0" y="615523"/>
            <a:ext cx="10295677" cy="5491027"/>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12:  Blotter</a:t>
            </a:r>
          </a:p>
        </p:txBody>
      </p:sp>
    </p:spTree>
    <p:extLst>
      <p:ext uri="{BB962C8B-B14F-4D97-AF65-F5344CB8AC3E}">
        <p14:creationId xmlns:p14="http://schemas.microsoft.com/office/powerpoint/2010/main" val="307287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238250" y="795020"/>
            <a:ext cx="10020300" cy="5344159"/>
          </a:xfrm>
          <a:prstGeom prst="rect">
            <a:avLst/>
          </a:prstGeom>
        </p:spPr>
      </p:pic>
      <p:sp>
        <p:nvSpPr>
          <p:cNvPr id="6" name="TextBox 5"/>
          <p:cNvSpPr txBox="1"/>
          <p:nvPr/>
        </p:nvSpPr>
        <p:spPr>
          <a:xfrm>
            <a:off x="1705232" y="6499654"/>
            <a:ext cx="3132461" cy="369332"/>
          </a:xfrm>
          <a:prstGeom prst="rect">
            <a:avLst/>
          </a:prstGeom>
          <a:noFill/>
        </p:spPr>
        <p:txBody>
          <a:bodyPr wrap="none" rtlCol="0">
            <a:spAutoFit/>
          </a:bodyPr>
          <a:lstStyle/>
          <a:p>
            <a:r>
              <a:rPr lang="en-US" dirty="0"/>
              <a:t>Figure 13:  Blotter (Add Blotter)</a:t>
            </a:r>
          </a:p>
        </p:txBody>
      </p:sp>
    </p:spTree>
    <p:extLst>
      <p:ext uri="{BB962C8B-B14F-4D97-AF65-F5344CB8AC3E}">
        <p14:creationId xmlns:p14="http://schemas.microsoft.com/office/powerpoint/2010/main" val="2717712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1" y="615523"/>
            <a:ext cx="10295675" cy="5491027"/>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14:  Clearance</a:t>
            </a:r>
          </a:p>
        </p:txBody>
      </p:sp>
    </p:spTree>
    <p:extLst>
      <p:ext uri="{BB962C8B-B14F-4D97-AF65-F5344CB8AC3E}">
        <p14:creationId xmlns:p14="http://schemas.microsoft.com/office/powerpoint/2010/main" val="307287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238251" y="795020"/>
            <a:ext cx="10020298" cy="5344159"/>
          </a:xfrm>
          <a:prstGeom prst="rect">
            <a:avLst/>
          </a:prstGeom>
        </p:spPr>
      </p:pic>
      <p:sp>
        <p:nvSpPr>
          <p:cNvPr id="6" name="TextBox 5"/>
          <p:cNvSpPr txBox="1"/>
          <p:nvPr/>
        </p:nvSpPr>
        <p:spPr>
          <a:xfrm>
            <a:off x="1705232" y="6499654"/>
            <a:ext cx="3692357" cy="369332"/>
          </a:xfrm>
          <a:prstGeom prst="rect">
            <a:avLst/>
          </a:prstGeom>
          <a:noFill/>
        </p:spPr>
        <p:txBody>
          <a:bodyPr wrap="none" rtlCol="0">
            <a:spAutoFit/>
          </a:bodyPr>
          <a:lstStyle/>
          <a:p>
            <a:r>
              <a:rPr lang="en-US" dirty="0"/>
              <a:t>Figure 15:  Clearance (Add Clearance)</a:t>
            </a:r>
          </a:p>
        </p:txBody>
      </p:sp>
    </p:spTree>
    <p:extLst>
      <p:ext uri="{BB962C8B-B14F-4D97-AF65-F5344CB8AC3E}">
        <p14:creationId xmlns:p14="http://schemas.microsoft.com/office/powerpoint/2010/main" val="271771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1" y="615523"/>
            <a:ext cx="10295675" cy="5491026"/>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16:  Announcement</a:t>
            </a:r>
          </a:p>
        </p:txBody>
      </p:sp>
    </p:spTree>
    <p:extLst>
      <p:ext uri="{BB962C8B-B14F-4D97-AF65-F5344CB8AC3E}">
        <p14:creationId xmlns:p14="http://schemas.microsoft.com/office/powerpoint/2010/main" val="3072874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238251" y="795020"/>
            <a:ext cx="10020298" cy="5344158"/>
          </a:xfrm>
          <a:prstGeom prst="rect">
            <a:avLst/>
          </a:prstGeom>
        </p:spPr>
      </p:pic>
      <p:sp>
        <p:nvSpPr>
          <p:cNvPr id="6" name="TextBox 5"/>
          <p:cNvSpPr txBox="1"/>
          <p:nvPr/>
        </p:nvSpPr>
        <p:spPr>
          <a:xfrm>
            <a:off x="1705232" y="6499654"/>
            <a:ext cx="4749185" cy="369332"/>
          </a:xfrm>
          <a:prstGeom prst="rect">
            <a:avLst/>
          </a:prstGeom>
          <a:noFill/>
        </p:spPr>
        <p:txBody>
          <a:bodyPr wrap="none" rtlCol="0">
            <a:spAutoFit/>
          </a:bodyPr>
          <a:lstStyle/>
          <a:p>
            <a:r>
              <a:rPr lang="en-US" dirty="0"/>
              <a:t>Figure 17:  Announcement (Add Announcement)</a:t>
            </a:r>
          </a:p>
        </p:txBody>
      </p:sp>
    </p:spTree>
    <p:extLst>
      <p:ext uri="{BB962C8B-B14F-4D97-AF65-F5344CB8AC3E}">
        <p14:creationId xmlns:p14="http://schemas.microsoft.com/office/powerpoint/2010/main" val="2717712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1" y="615523"/>
            <a:ext cx="10295674" cy="5491026"/>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18: Report  </a:t>
            </a:r>
          </a:p>
        </p:txBody>
      </p:sp>
    </p:spTree>
    <p:extLst>
      <p:ext uri="{BB962C8B-B14F-4D97-AF65-F5344CB8AC3E}">
        <p14:creationId xmlns:p14="http://schemas.microsoft.com/office/powerpoint/2010/main" val="3072874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1" y="615523"/>
            <a:ext cx="10295674" cy="5491025"/>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19: Logs  </a:t>
            </a:r>
          </a:p>
        </p:txBody>
      </p:sp>
    </p:spTree>
    <p:extLst>
      <p:ext uri="{BB962C8B-B14F-4D97-AF65-F5344CB8AC3E}">
        <p14:creationId xmlns:p14="http://schemas.microsoft.com/office/powerpoint/2010/main" val="3072874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238252" y="795020"/>
            <a:ext cx="10020296" cy="5344158"/>
          </a:xfrm>
          <a:prstGeom prst="rect">
            <a:avLst/>
          </a:prstGeom>
        </p:spPr>
      </p:pic>
      <p:sp>
        <p:nvSpPr>
          <p:cNvPr id="6" name="TextBox 5"/>
          <p:cNvSpPr txBox="1"/>
          <p:nvPr/>
        </p:nvSpPr>
        <p:spPr>
          <a:xfrm>
            <a:off x="1705232" y="6499654"/>
            <a:ext cx="4019177" cy="369332"/>
          </a:xfrm>
          <a:prstGeom prst="rect">
            <a:avLst/>
          </a:prstGeom>
          <a:noFill/>
        </p:spPr>
        <p:txBody>
          <a:bodyPr wrap="none" rtlCol="0">
            <a:spAutoFit/>
          </a:bodyPr>
          <a:lstStyle/>
          <a:p>
            <a:r>
              <a:rPr lang="en-US" dirty="0"/>
              <a:t>Figure 20:  System Settings (Dark Theme)</a:t>
            </a:r>
          </a:p>
        </p:txBody>
      </p:sp>
    </p:spTree>
    <p:extLst>
      <p:ext uri="{BB962C8B-B14F-4D97-AF65-F5344CB8AC3E}">
        <p14:creationId xmlns:p14="http://schemas.microsoft.com/office/powerpoint/2010/main" val="2717712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134322" y="615523"/>
            <a:ext cx="10295672" cy="5491025"/>
          </a:xfrm>
          <a:prstGeom prst="rect">
            <a:avLst/>
          </a:prstGeom>
        </p:spPr>
      </p:pic>
      <p:sp>
        <p:nvSpPr>
          <p:cNvPr id="6" name="TextBox 5"/>
          <p:cNvSpPr txBox="1"/>
          <p:nvPr/>
        </p:nvSpPr>
        <p:spPr>
          <a:xfrm>
            <a:off x="1828800" y="6339016"/>
            <a:ext cx="4152900" cy="369332"/>
          </a:xfrm>
          <a:prstGeom prst="rect">
            <a:avLst/>
          </a:prstGeom>
          <a:noFill/>
        </p:spPr>
        <p:txBody>
          <a:bodyPr wrap="square" rtlCol="0">
            <a:spAutoFit/>
          </a:bodyPr>
          <a:lstStyle/>
          <a:p>
            <a:r>
              <a:rPr lang="en-US" dirty="0">
                <a:solidFill>
                  <a:schemeClr val="bg1"/>
                </a:solidFill>
              </a:rPr>
              <a:t>Figure 21: System Settings (Light Theme)  </a:t>
            </a:r>
          </a:p>
        </p:txBody>
      </p:sp>
    </p:spTree>
    <p:extLst>
      <p:ext uri="{BB962C8B-B14F-4D97-AF65-F5344CB8AC3E}">
        <p14:creationId xmlns:p14="http://schemas.microsoft.com/office/powerpoint/2010/main" val="3072874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1524000" y="2722691"/>
            <a:ext cx="5014993" cy="760286"/>
          </a:xfrm>
        </p:spPr>
        <p:txBody>
          <a:bodyPr/>
          <a:lstStyle/>
          <a:p>
            <a:pPr marL="0" indent="0">
              <a:buNone/>
            </a:pPr>
            <a:r>
              <a:rPr lang="en-US" b="1" dirty="0">
                <a:latin typeface="Sagona ExtraLight" panose="02020303050505020204"/>
              </a:rPr>
              <a:t>General Objective:</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Objectives of the Study</a:t>
            </a:r>
          </a:p>
        </p:txBody>
      </p:sp>
      <p:sp>
        <p:nvSpPr>
          <p:cNvPr id="5" name="Text Placeholder 6">
            <a:extLst>
              <a:ext uri="{FF2B5EF4-FFF2-40B4-BE49-F238E27FC236}">
                <a16:creationId xmlns:a16="http://schemas.microsoft.com/office/drawing/2014/main" id="{F671A034-1CDF-8B46-90C5-63321B0C91BE}"/>
              </a:ext>
            </a:extLst>
          </p:cNvPr>
          <p:cNvSpPr txBox="1">
            <a:spLocks/>
          </p:cNvSpPr>
          <p:nvPr/>
        </p:nvSpPr>
        <p:spPr>
          <a:xfrm>
            <a:off x="1676400" y="4016177"/>
            <a:ext cx="5014993" cy="76028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latin typeface="Sagona ExtraLight" panose="02020303050505020204"/>
              </a:rPr>
              <a:t>General Objective:</a:t>
            </a:r>
          </a:p>
        </p:txBody>
      </p:sp>
      <p:sp>
        <p:nvSpPr>
          <p:cNvPr id="8" name="Text Placeholder 6">
            <a:extLst>
              <a:ext uri="{FF2B5EF4-FFF2-40B4-BE49-F238E27FC236}">
                <a16:creationId xmlns:a16="http://schemas.microsoft.com/office/drawing/2014/main" id="{F671A034-1CDF-8B46-90C5-63321B0C91BE}"/>
              </a:ext>
            </a:extLst>
          </p:cNvPr>
          <p:cNvSpPr txBox="1">
            <a:spLocks/>
          </p:cNvSpPr>
          <p:nvPr/>
        </p:nvSpPr>
        <p:spPr>
          <a:xfrm>
            <a:off x="1523999" y="3355551"/>
            <a:ext cx="10098158" cy="142091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general objective of this study is to develop and implement a Management Information System (MIS) in Barangay New </a:t>
            </a:r>
            <a:r>
              <a:rPr lang="en-US" sz="2400" dirty="0" err="1"/>
              <a:t>Pandan</a:t>
            </a:r>
            <a:r>
              <a:rPr lang="en-US" sz="2400" dirty="0"/>
              <a:t>, </a:t>
            </a:r>
            <a:r>
              <a:rPr lang="en-US" sz="2400" dirty="0" err="1"/>
              <a:t>Panabo</a:t>
            </a:r>
            <a:r>
              <a:rPr lang="en-US" sz="2400" dirty="0"/>
              <a:t> City, to improve administrative processes, enhance service delivery, and promote efficient governance.</a:t>
            </a:r>
          </a:p>
        </p:txBody>
      </p:sp>
    </p:spTree>
    <p:extLst>
      <p:ext uri="{BB962C8B-B14F-4D97-AF65-F5344CB8AC3E}">
        <p14:creationId xmlns:p14="http://schemas.microsoft.com/office/powerpoint/2010/main" val="2167823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RANGAY OFFICIALS (ADD OFFICIALS).png"/>
          <p:cNvPicPr>
            <a:picLocks noChangeAspect="1"/>
          </p:cNvPicPr>
          <p:nvPr/>
        </p:nvPicPr>
        <p:blipFill>
          <a:blip r:embed="rId2"/>
          <a:stretch>
            <a:fillRect/>
          </a:stretch>
        </p:blipFill>
        <p:spPr>
          <a:xfrm>
            <a:off x="1238252" y="795020"/>
            <a:ext cx="10020296" cy="5344157"/>
          </a:xfrm>
          <a:prstGeom prst="rect">
            <a:avLst/>
          </a:prstGeom>
        </p:spPr>
      </p:pic>
      <p:sp>
        <p:nvSpPr>
          <p:cNvPr id="6" name="TextBox 5"/>
          <p:cNvSpPr txBox="1"/>
          <p:nvPr/>
        </p:nvSpPr>
        <p:spPr>
          <a:xfrm>
            <a:off x="1705232" y="6499654"/>
            <a:ext cx="1869614" cy="369332"/>
          </a:xfrm>
          <a:prstGeom prst="rect">
            <a:avLst/>
          </a:prstGeom>
          <a:noFill/>
        </p:spPr>
        <p:txBody>
          <a:bodyPr wrap="none" rtlCol="0">
            <a:spAutoFit/>
          </a:bodyPr>
          <a:lstStyle/>
          <a:p>
            <a:r>
              <a:rPr lang="en-US" dirty="0"/>
              <a:t>Figure 22:  Logout</a:t>
            </a:r>
          </a:p>
        </p:txBody>
      </p:sp>
    </p:spTree>
    <p:extLst>
      <p:ext uri="{BB962C8B-B14F-4D97-AF65-F5344CB8AC3E}">
        <p14:creationId xmlns:p14="http://schemas.microsoft.com/office/powerpoint/2010/main" val="271771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p:cNvPicPr>
            <a:picLocks noChangeAspect="1"/>
          </p:cNvPicPr>
          <p:nvPr/>
        </p:nvPicPr>
        <p:blipFill>
          <a:blip r:embed="rId4"/>
          <a:srcRect/>
          <a:stretch/>
        </p:blipFill>
        <p:spPr>
          <a:xfrm>
            <a:off x="1134322" y="615523"/>
            <a:ext cx="10295671" cy="5491025"/>
          </a:xfrm>
          <a:prstGeom prst="rect">
            <a:avLst/>
          </a:prstGeom>
        </p:spPr>
      </p:pic>
      <p:sp>
        <p:nvSpPr>
          <p:cNvPr id="6" name="TextBox 5"/>
          <p:cNvSpPr txBox="1"/>
          <p:nvPr/>
        </p:nvSpPr>
        <p:spPr>
          <a:xfrm>
            <a:off x="1828799" y="6339016"/>
            <a:ext cx="5184475" cy="369332"/>
          </a:xfrm>
          <a:prstGeom prst="rect">
            <a:avLst/>
          </a:prstGeom>
          <a:noFill/>
        </p:spPr>
        <p:txBody>
          <a:bodyPr wrap="square" rtlCol="0">
            <a:spAutoFit/>
          </a:bodyPr>
          <a:lstStyle/>
          <a:p>
            <a:r>
              <a:rPr lang="en-US" dirty="0">
                <a:solidFill>
                  <a:schemeClr val="bg1"/>
                </a:solidFill>
              </a:rPr>
              <a:t>Figure 23: Resident Account (New Clearance Request)  </a:t>
            </a:r>
          </a:p>
        </p:txBody>
      </p:sp>
    </p:spTree>
    <p:extLst>
      <p:ext uri="{BB962C8B-B14F-4D97-AF65-F5344CB8AC3E}">
        <p14:creationId xmlns:p14="http://schemas.microsoft.com/office/powerpoint/2010/main" val="2426682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p:cNvPicPr>
            <a:picLocks noChangeAspect="1"/>
          </p:cNvPicPr>
          <p:nvPr/>
        </p:nvPicPr>
        <p:blipFill>
          <a:blip r:embed="rId4"/>
          <a:srcRect/>
          <a:stretch/>
        </p:blipFill>
        <p:spPr>
          <a:xfrm>
            <a:off x="1134322" y="615523"/>
            <a:ext cx="10295671" cy="5491025"/>
          </a:xfrm>
          <a:prstGeom prst="rect">
            <a:avLst/>
          </a:prstGeom>
        </p:spPr>
      </p:pic>
      <p:sp>
        <p:nvSpPr>
          <p:cNvPr id="6" name="TextBox 5"/>
          <p:cNvSpPr txBox="1"/>
          <p:nvPr/>
        </p:nvSpPr>
        <p:spPr>
          <a:xfrm>
            <a:off x="1828799" y="6339016"/>
            <a:ext cx="5772151" cy="369332"/>
          </a:xfrm>
          <a:prstGeom prst="rect">
            <a:avLst/>
          </a:prstGeom>
          <a:noFill/>
        </p:spPr>
        <p:txBody>
          <a:bodyPr wrap="square" rtlCol="0">
            <a:spAutoFit/>
          </a:bodyPr>
          <a:lstStyle/>
          <a:p>
            <a:r>
              <a:rPr lang="en-US" dirty="0">
                <a:solidFill>
                  <a:schemeClr val="bg1"/>
                </a:solidFill>
              </a:rPr>
              <a:t>Figure 24: Resident Account (Approved Clearance Request)  </a:t>
            </a:r>
          </a:p>
        </p:txBody>
      </p:sp>
    </p:spTree>
    <p:extLst>
      <p:ext uri="{BB962C8B-B14F-4D97-AF65-F5344CB8AC3E}">
        <p14:creationId xmlns:p14="http://schemas.microsoft.com/office/powerpoint/2010/main" val="3534679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a:stretch/>
        </p:blipFill>
        <p:spPr>
          <a:xfrm>
            <a:off x="1238253" y="795020"/>
            <a:ext cx="10020294" cy="5344157"/>
          </a:xfrm>
          <a:prstGeom prst="rect">
            <a:avLst/>
          </a:prstGeom>
        </p:spPr>
      </p:pic>
      <p:sp>
        <p:nvSpPr>
          <p:cNvPr id="6" name="TextBox 5"/>
          <p:cNvSpPr txBox="1"/>
          <p:nvPr/>
        </p:nvSpPr>
        <p:spPr>
          <a:xfrm>
            <a:off x="1705232" y="6499654"/>
            <a:ext cx="4731873" cy="369332"/>
          </a:xfrm>
          <a:prstGeom prst="rect">
            <a:avLst/>
          </a:prstGeom>
          <a:noFill/>
        </p:spPr>
        <p:txBody>
          <a:bodyPr wrap="none" rtlCol="0">
            <a:spAutoFit/>
          </a:bodyPr>
          <a:lstStyle/>
          <a:p>
            <a:r>
              <a:rPr lang="en-US" dirty="0"/>
              <a:t>Figure 25: Resident Account (Request Clearance)</a:t>
            </a:r>
          </a:p>
        </p:txBody>
      </p:sp>
    </p:spTree>
    <p:extLst>
      <p:ext uri="{BB962C8B-B14F-4D97-AF65-F5344CB8AC3E}">
        <p14:creationId xmlns:p14="http://schemas.microsoft.com/office/powerpoint/2010/main" val="1459032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p:cNvPicPr>
            <a:picLocks noChangeAspect="1"/>
          </p:cNvPicPr>
          <p:nvPr/>
        </p:nvPicPr>
        <p:blipFill>
          <a:blip r:embed="rId4"/>
          <a:srcRect/>
          <a:stretch/>
        </p:blipFill>
        <p:spPr>
          <a:xfrm>
            <a:off x="1134322" y="615523"/>
            <a:ext cx="10295671" cy="5491024"/>
          </a:xfrm>
          <a:prstGeom prst="rect">
            <a:avLst/>
          </a:prstGeom>
        </p:spPr>
      </p:pic>
      <p:sp>
        <p:nvSpPr>
          <p:cNvPr id="6" name="TextBox 5"/>
          <p:cNvSpPr txBox="1"/>
          <p:nvPr/>
        </p:nvSpPr>
        <p:spPr>
          <a:xfrm>
            <a:off x="1828799" y="6339016"/>
            <a:ext cx="5772151" cy="369332"/>
          </a:xfrm>
          <a:prstGeom prst="rect">
            <a:avLst/>
          </a:prstGeom>
          <a:noFill/>
        </p:spPr>
        <p:txBody>
          <a:bodyPr wrap="square" rtlCol="0">
            <a:spAutoFit/>
          </a:bodyPr>
          <a:lstStyle/>
          <a:p>
            <a:r>
              <a:rPr lang="en-US" dirty="0">
                <a:solidFill>
                  <a:schemeClr val="bg1"/>
                </a:solidFill>
              </a:rPr>
              <a:t>Figure 26: Resident Account (Announcement)  </a:t>
            </a:r>
          </a:p>
        </p:txBody>
      </p:sp>
    </p:spTree>
    <p:extLst>
      <p:ext uri="{BB962C8B-B14F-4D97-AF65-F5344CB8AC3E}">
        <p14:creationId xmlns:p14="http://schemas.microsoft.com/office/powerpoint/2010/main" val="89026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p:cNvPicPr>
            <a:picLocks noChangeAspect="1"/>
          </p:cNvPicPr>
          <p:nvPr/>
        </p:nvPicPr>
        <p:blipFill>
          <a:blip r:embed="rId4"/>
          <a:srcRect/>
          <a:stretch/>
        </p:blipFill>
        <p:spPr>
          <a:xfrm>
            <a:off x="1134323" y="615523"/>
            <a:ext cx="10295669" cy="5491024"/>
          </a:xfrm>
          <a:prstGeom prst="rect">
            <a:avLst/>
          </a:prstGeom>
        </p:spPr>
      </p:pic>
      <p:sp>
        <p:nvSpPr>
          <p:cNvPr id="6" name="TextBox 5"/>
          <p:cNvSpPr txBox="1"/>
          <p:nvPr/>
        </p:nvSpPr>
        <p:spPr>
          <a:xfrm>
            <a:off x="1828799" y="6339016"/>
            <a:ext cx="5772151" cy="369332"/>
          </a:xfrm>
          <a:prstGeom prst="rect">
            <a:avLst/>
          </a:prstGeom>
          <a:noFill/>
        </p:spPr>
        <p:txBody>
          <a:bodyPr wrap="square" rtlCol="0">
            <a:spAutoFit/>
          </a:bodyPr>
          <a:lstStyle/>
          <a:p>
            <a:r>
              <a:rPr lang="en-US" dirty="0">
                <a:solidFill>
                  <a:schemeClr val="bg1"/>
                </a:solidFill>
              </a:rPr>
              <a:t>Figure 27: Purok Leader (Clearance Request List)  </a:t>
            </a:r>
          </a:p>
        </p:txBody>
      </p:sp>
    </p:spTree>
    <p:extLst>
      <p:ext uri="{BB962C8B-B14F-4D97-AF65-F5344CB8AC3E}">
        <p14:creationId xmlns:p14="http://schemas.microsoft.com/office/powerpoint/2010/main" val="2159545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a:stretch/>
        </p:blipFill>
        <p:spPr>
          <a:xfrm>
            <a:off x="1238253" y="795020"/>
            <a:ext cx="10020294" cy="5344156"/>
          </a:xfrm>
          <a:prstGeom prst="rect">
            <a:avLst/>
          </a:prstGeom>
        </p:spPr>
      </p:pic>
      <p:sp>
        <p:nvSpPr>
          <p:cNvPr id="6" name="TextBox 5"/>
          <p:cNvSpPr txBox="1"/>
          <p:nvPr/>
        </p:nvSpPr>
        <p:spPr>
          <a:xfrm>
            <a:off x="1705232" y="6499654"/>
            <a:ext cx="5280035" cy="369332"/>
          </a:xfrm>
          <a:prstGeom prst="rect">
            <a:avLst/>
          </a:prstGeom>
          <a:noFill/>
        </p:spPr>
        <p:txBody>
          <a:bodyPr wrap="none" rtlCol="0">
            <a:spAutoFit/>
          </a:bodyPr>
          <a:lstStyle/>
          <a:p>
            <a:r>
              <a:rPr lang="en-US" dirty="0"/>
              <a:t>Figure 28:  Purok Leader (Clearance Request Approval)</a:t>
            </a:r>
          </a:p>
        </p:txBody>
      </p:sp>
    </p:spTree>
    <p:extLst>
      <p:ext uri="{BB962C8B-B14F-4D97-AF65-F5344CB8AC3E}">
        <p14:creationId xmlns:p14="http://schemas.microsoft.com/office/powerpoint/2010/main" val="3154368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7" name="TextBox 6"/>
          <p:cNvSpPr txBox="1"/>
          <p:nvPr/>
        </p:nvSpPr>
        <p:spPr>
          <a:xfrm>
            <a:off x="4572000" y="3124200"/>
            <a:ext cx="3219450" cy="707886"/>
          </a:xfrm>
          <a:prstGeom prst="rect">
            <a:avLst/>
          </a:prstGeom>
          <a:noFill/>
        </p:spPr>
        <p:txBody>
          <a:bodyPr wrap="square" rtlCol="0">
            <a:spAutoFit/>
          </a:bodyPr>
          <a:lstStyle/>
          <a:p>
            <a:r>
              <a:rPr lang="en-US" sz="4000" b="1" dirty="0">
                <a:solidFill>
                  <a:schemeClr val="bg1"/>
                </a:solidFill>
              </a:rPr>
              <a:t>THANK YOU !!</a:t>
            </a:r>
          </a:p>
        </p:txBody>
      </p:sp>
    </p:spTree>
    <p:extLst>
      <p:ext uri="{BB962C8B-B14F-4D97-AF65-F5344CB8AC3E}">
        <p14:creationId xmlns:p14="http://schemas.microsoft.com/office/powerpoint/2010/main" val="307287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1627321" y="339644"/>
            <a:ext cx="10134369" cy="1489155"/>
          </a:xfrm>
        </p:spPr>
        <p:txBody>
          <a:bodyPr/>
          <a:lstStyle/>
          <a:p>
            <a:r>
              <a:rPr lang="en-US" dirty="0"/>
              <a:t>Specific Objectives:</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1627321" y="2330824"/>
            <a:ext cx="4693727" cy="4083228"/>
          </a:xfrm>
        </p:spPr>
        <p:txBody>
          <a:bodyPr/>
          <a:lstStyle/>
          <a:p>
            <a:pPr marL="342900" lvl="0" indent="-342900">
              <a:buFont typeface="+mj-lt"/>
              <a:buAutoNum type="arabicPeriod"/>
            </a:pPr>
            <a:r>
              <a:rPr lang="en-PH" sz="2000" dirty="0"/>
              <a:t>To design and develop a web-based MIS that encompasses essential modules for resident profiling, purok leader, barangay officials' management, document management, announcement feature, logs, and reporting functionalities:</a:t>
            </a:r>
          </a:p>
          <a:p>
            <a:pPr marL="342900" indent="-342900">
              <a:buFont typeface="+mj-lt"/>
              <a:buAutoNum type="arabicPeriod"/>
            </a:pPr>
            <a:r>
              <a:rPr lang="en-PH" sz="2000" dirty="0"/>
              <a:t>To establish a centralized database for efficient data collection, storage, retrieval, and analysis within the MIS:</a:t>
            </a:r>
          </a:p>
          <a:p>
            <a:pPr marL="342900" indent="-342900">
              <a:buFont typeface="+mj-lt"/>
              <a:buAutoNum type="arabicPeriod"/>
            </a:pPr>
            <a:r>
              <a:rPr lang="en-PH" sz="2000" dirty="0"/>
              <a:t>To evaluate the usability, functionality, and performance of the developed MIS through user testing and feedback:</a:t>
            </a:r>
            <a:endParaRPr lang="en-US" sz="2000" dirty="0"/>
          </a:p>
          <a:p>
            <a:endParaRPr lang="en-US" dirty="0"/>
          </a:p>
          <a:p>
            <a:pPr lvl="0"/>
            <a:endParaRPr lang="en-US" dirty="0"/>
          </a:p>
        </p:txBody>
      </p:sp>
      <p:sp>
        <p:nvSpPr>
          <p:cNvPr id="10"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6694505" y="2330824"/>
            <a:ext cx="4693727" cy="4083228"/>
          </a:xfrm>
        </p:spPr>
        <p:txBody>
          <a:bodyPr>
            <a:normAutofit/>
          </a:bodyPr>
          <a:lstStyle/>
          <a:p>
            <a:pPr marL="0" indent="0">
              <a:buNone/>
            </a:pPr>
            <a:r>
              <a:rPr lang="en-PH" sz="2000" dirty="0"/>
              <a:t>4.    To ensure data security and privacy within the MIS by implementing appropriate access controls and encryption measures:</a:t>
            </a:r>
          </a:p>
          <a:p>
            <a:pPr marL="0" lvl="0" indent="0">
              <a:buNone/>
            </a:pPr>
            <a:r>
              <a:rPr lang="en-PH" sz="2000" dirty="0"/>
              <a:t>5.     To empower residents with up-to-date information on barangay announcements, events, and initiatives through the MIS.</a:t>
            </a:r>
            <a:endParaRPr lang="en-US" sz="2000" dirty="0"/>
          </a:p>
        </p:txBody>
      </p:sp>
    </p:spTree>
    <p:extLst>
      <p:ext uri="{BB962C8B-B14F-4D97-AF65-F5344CB8AC3E}">
        <p14:creationId xmlns:p14="http://schemas.microsoft.com/office/powerpoint/2010/main" val="384328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45581" y="2"/>
            <a:ext cx="7041219" cy="953588"/>
          </a:xfrm>
        </p:spPr>
        <p:txBody>
          <a:bodyPr/>
          <a:lstStyle/>
          <a:p>
            <a:r>
              <a:rPr lang="en-US" sz="3600" dirty="0"/>
              <a:t>Scope and Delimitations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645581" y="953590"/>
            <a:ext cx="10241619" cy="5402759"/>
          </a:xfrm>
        </p:spPr>
        <p:txBody>
          <a:bodyPr>
            <a:normAutofit/>
          </a:bodyPr>
          <a:lstStyle/>
          <a:p>
            <a:endParaRPr lang="en-US" sz="2400" b="1" dirty="0"/>
          </a:p>
          <a:p>
            <a:r>
              <a:rPr lang="en-US" sz="2400" b="1" dirty="0"/>
              <a:t>Scope:</a:t>
            </a:r>
          </a:p>
          <a:p>
            <a:pPr marL="457200" indent="-457200">
              <a:buFont typeface="+mj-lt"/>
              <a:buAutoNum type="arabicPeriod"/>
            </a:pPr>
            <a:r>
              <a:rPr lang="en-US" sz="2000" b="1" dirty="0"/>
              <a:t>Resident Profiling</a:t>
            </a:r>
            <a:endParaRPr lang="en-US" sz="2000" dirty="0"/>
          </a:p>
          <a:p>
            <a:pPr marL="457200" indent="-457200">
              <a:buFont typeface="+mj-lt"/>
              <a:buAutoNum type="arabicPeriod"/>
            </a:pPr>
            <a:r>
              <a:rPr lang="en-US" sz="2000" b="1" dirty="0"/>
              <a:t>Document Management</a:t>
            </a:r>
            <a:endParaRPr lang="en-US" sz="2000" dirty="0"/>
          </a:p>
          <a:p>
            <a:pPr marL="457200" indent="-457200">
              <a:buFont typeface="+mj-lt"/>
              <a:buAutoNum type="arabicPeriod"/>
            </a:pPr>
            <a:r>
              <a:rPr lang="en-US" sz="2000" b="1" dirty="0" err="1"/>
              <a:t>Purok</a:t>
            </a:r>
            <a:r>
              <a:rPr lang="en-US" sz="2000" b="1" dirty="0"/>
              <a:t> Leader</a:t>
            </a:r>
            <a:endParaRPr lang="en-US" sz="2000" dirty="0"/>
          </a:p>
          <a:p>
            <a:pPr marL="457200" indent="-457200">
              <a:buFont typeface="+mj-lt"/>
              <a:buAutoNum type="arabicPeriod"/>
            </a:pPr>
            <a:r>
              <a:rPr lang="en-US" sz="2000" b="1" dirty="0"/>
              <a:t>Announcement Features</a:t>
            </a:r>
            <a:endParaRPr lang="en-US" sz="2000" dirty="0"/>
          </a:p>
          <a:p>
            <a:pPr marL="457200" indent="-457200">
              <a:buFont typeface="+mj-lt"/>
              <a:buAutoNum type="arabicPeriod"/>
            </a:pPr>
            <a:r>
              <a:rPr lang="en-US" sz="2000" b="1" dirty="0"/>
              <a:t>Household</a:t>
            </a:r>
            <a:endParaRPr lang="en-US" sz="2000" dirty="0"/>
          </a:p>
          <a:p>
            <a:pPr marL="457200" indent="-457200">
              <a:buFont typeface="+mj-lt"/>
              <a:buAutoNum type="arabicPeriod"/>
            </a:pPr>
            <a:r>
              <a:rPr lang="en-US" sz="2000" b="1" dirty="0"/>
              <a:t>Blotter Report</a:t>
            </a:r>
          </a:p>
          <a:p>
            <a:pPr marL="457200" indent="-457200">
              <a:buFont typeface="+mj-lt"/>
              <a:buAutoNum type="arabicPeriod"/>
            </a:pPr>
            <a:r>
              <a:rPr lang="en-US" sz="2000" b="1" dirty="0"/>
              <a:t>Report</a:t>
            </a:r>
          </a:p>
          <a:p>
            <a:pPr marL="457200" indent="-457200">
              <a:buFont typeface="+mj-lt"/>
              <a:buAutoNum type="arabicPeriod"/>
            </a:pPr>
            <a:r>
              <a:rPr lang="en-US" sz="2000" b="1" dirty="0"/>
              <a:t>Logs</a:t>
            </a:r>
          </a:p>
          <a:p>
            <a:pPr marL="457200" indent="-457200">
              <a:buFont typeface="+mj-lt"/>
              <a:buAutoNum type="arabicPeriod"/>
            </a:pPr>
            <a:r>
              <a:rPr lang="en-US" sz="2000" b="1" dirty="0"/>
              <a:t>System Settings</a:t>
            </a:r>
          </a:p>
          <a:p>
            <a:pPr marL="457200" indent="-457200">
              <a:buFont typeface="+mj-lt"/>
              <a:buAutoNum type="arabicPeriod"/>
            </a:pPr>
            <a:r>
              <a:rPr lang="en-US" sz="2000" b="1" dirty="0"/>
              <a:t>Logout</a:t>
            </a:r>
          </a:p>
          <a:p>
            <a:pPr marL="457200"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072874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243827" y="324845"/>
            <a:ext cx="4092610" cy="637507"/>
          </a:xfrm>
        </p:spPr>
        <p:txBody>
          <a:bodyPr/>
          <a:lstStyle/>
          <a:p>
            <a:r>
              <a:rPr lang="en-US" u="sng" dirty="0"/>
              <a:t>Delimitations:</a:t>
            </a:r>
            <a:endParaRPr lang="en-US" dirty="0"/>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a:xfrm>
            <a:off x="1243827" y="1214143"/>
            <a:ext cx="10599427" cy="5330348"/>
          </a:xfrm>
        </p:spPr>
        <p:txBody>
          <a:bodyPr>
            <a:normAutofit/>
          </a:bodyPr>
          <a:lstStyle/>
          <a:p>
            <a:r>
              <a:rPr lang="en-US" sz="1800" b="1" dirty="0"/>
              <a:t>While this capstone project aims to address key challenges in barangay management, it is important to recognize its limitations and delimitations, which include:</a:t>
            </a:r>
            <a:endParaRPr lang="en-US" sz="2000" dirty="0"/>
          </a:p>
          <a:p>
            <a:pPr marL="342900" lvl="0" indent="-342900">
              <a:buFont typeface="+mj-lt"/>
              <a:buAutoNum type="arabicPeriod"/>
            </a:pPr>
            <a:r>
              <a:rPr lang="en-PH" sz="2000" dirty="0"/>
              <a:t>Residents who are not duly registered in the system database can neither file complaints nor request documents;</a:t>
            </a:r>
            <a:endParaRPr lang="en-US" sz="2000" dirty="0"/>
          </a:p>
          <a:p>
            <a:pPr marL="342900" lvl="0" indent="-342900">
              <a:buFont typeface="+mj-lt"/>
              <a:buAutoNum type="arabicPeriod"/>
            </a:pPr>
            <a:r>
              <a:rPr lang="en-PH" sz="2000" dirty="0"/>
              <a:t>Residents with no available internet connection cannot access the online barangay services, hence all requests and complaints in that case must be filed personally at the barangay office;</a:t>
            </a:r>
            <a:endParaRPr lang="en-US" sz="2000" dirty="0"/>
          </a:p>
          <a:p>
            <a:pPr marL="342900" lvl="0" indent="-342900">
              <a:buFont typeface="+mj-lt"/>
              <a:buAutoNum type="arabicPeriod"/>
            </a:pPr>
            <a:r>
              <a:rPr lang="en-PH" sz="2000" dirty="0"/>
              <a:t>The system can only be accessed by system users as authorized by the system administrator.</a:t>
            </a:r>
            <a:endParaRPr lang="en-US" sz="2000" dirty="0"/>
          </a:p>
          <a:p>
            <a:pPr marL="342900" lvl="0" indent="-342900">
              <a:buFont typeface="+mj-lt"/>
              <a:buAutoNum type="arabicPeriod"/>
            </a:pPr>
            <a:r>
              <a:rPr lang="en-PH" sz="2000" dirty="0"/>
              <a:t>The project assumes the availability of basic hardware (computers, servers) and a stable network infrastructure to support the implementation of the web-based MIS. However, detailed infrastructure setup is beyond the scope of this project.</a:t>
            </a:r>
            <a:endParaRPr lang="en-US" sz="2000" dirty="0"/>
          </a:p>
          <a:p>
            <a:pPr marL="342900" lvl="0" indent="-342900">
              <a:buFont typeface="+mj-lt"/>
              <a:buAutoNum type="arabicPeriod"/>
            </a:pPr>
            <a:r>
              <a:rPr lang="en-PH" sz="2000" dirty="0"/>
              <a:t>While the project acknowledges the importance of data security, it focuses primarily on implementing basic access controls and encryption measures within the MIS. Advanced security measures, such as penetration testing or advanced encryption algorithms, may not be included.</a:t>
            </a:r>
            <a:endParaRPr lang="en-US" sz="2000" dirty="0"/>
          </a:p>
          <a:p>
            <a:endParaRPr lang="en-US" dirty="0"/>
          </a:p>
        </p:txBody>
      </p:sp>
    </p:spTree>
    <p:extLst>
      <p:ext uri="{BB962C8B-B14F-4D97-AF65-F5344CB8AC3E}">
        <p14:creationId xmlns:p14="http://schemas.microsoft.com/office/powerpoint/2010/main" val="3480697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380536" y="156755"/>
            <a:ext cx="6640058" cy="1333404"/>
          </a:xfrm>
        </p:spPr>
        <p:txBody>
          <a:bodyPr/>
          <a:lstStyle/>
          <a:p>
            <a:r>
              <a:rPr lang="en-US" b="1" dirty="0"/>
              <a:t>Concept of the Study</a:t>
            </a:r>
            <a:br>
              <a:rPr lang="en-US" b="1" dirty="0"/>
            </a:br>
            <a:endParaRPr lang="en-US" dirty="0"/>
          </a:p>
        </p:txBody>
      </p:sp>
      <p:pic>
        <p:nvPicPr>
          <p:cNvPr id="5" name="Picture 4" descr="A screenshot of a computer&#10;&#10;Description automatically generated with low confidence">
            <a:extLst>
              <a:ext uri="{FF2B5EF4-FFF2-40B4-BE49-F238E27FC236}">
                <a16:creationId xmlns:a16="http://schemas.microsoft.com/office/drawing/2014/main" id="{590413A9-39CA-FF1A-3718-816139D4E474}"/>
              </a:ext>
            </a:extLst>
          </p:cNvPr>
          <p:cNvPicPr>
            <a:picLocks noChangeAspect="1"/>
          </p:cNvPicPr>
          <p:nvPr/>
        </p:nvPicPr>
        <p:blipFill>
          <a:blip r:embed="rId2"/>
          <a:stretch>
            <a:fillRect/>
          </a:stretch>
        </p:blipFill>
        <p:spPr>
          <a:xfrm>
            <a:off x="1164565" y="1000661"/>
            <a:ext cx="10498348" cy="5917721"/>
          </a:xfrm>
          <a:prstGeom prst="rect">
            <a:avLst/>
          </a:prstGeom>
        </p:spPr>
      </p:pic>
    </p:spTree>
    <p:extLst>
      <p:ext uri="{BB962C8B-B14F-4D97-AF65-F5344CB8AC3E}">
        <p14:creationId xmlns:p14="http://schemas.microsoft.com/office/powerpoint/2010/main" val="3988990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751599" y="906584"/>
            <a:ext cx="3289100" cy="637507"/>
          </a:xfrm>
        </p:spPr>
        <p:txBody>
          <a:bodyPr/>
          <a:lstStyle/>
          <a:p>
            <a:r>
              <a:rPr lang="en-US" b="1" dirty="0"/>
              <a:t>Methods</a:t>
            </a:r>
            <a:br>
              <a:rPr lang="en-US" b="1" dirty="0"/>
            </a:br>
            <a:endParaRPr lang="en-US" dirty="0"/>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l="2123" t="-10206" r="1945" b="10206"/>
          <a:stretch/>
        </p:blipFill>
        <p:spPr>
          <a:xfrm>
            <a:off x="1751599" y="403001"/>
            <a:ext cx="9417144" cy="6454999"/>
          </a:xfrm>
          <a:prstGeom prst="rect">
            <a:avLst/>
          </a:prstGeom>
        </p:spPr>
      </p:pic>
    </p:spTree>
    <p:extLst>
      <p:ext uri="{BB962C8B-B14F-4D97-AF65-F5344CB8AC3E}">
        <p14:creationId xmlns:p14="http://schemas.microsoft.com/office/powerpoint/2010/main" val="3732956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pic>
        <p:nvPicPr>
          <p:cNvPr id="5" name="Picture 4" descr="SECRETARY LOGIN.png"/>
          <p:cNvPicPr>
            <a:picLocks noChangeAspect="1"/>
          </p:cNvPicPr>
          <p:nvPr/>
        </p:nvPicPr>
        <p:blipFill>
          <a:blip r:embed="rId4"/>
          <a:stretch>
            <a:fillRect/>
          </a:stretch>
        </p:blipFill>
        <p:spPr>
          <a:xfrm>
            <a:off x="1013254" y="222422"/>
            <a:ext cx="10416746" cy="6277232"/>
          </a:xfrm>
          <a:prstGeom prst="rect">
            <a:avLst/>
          </a:prstGeom>
        </p:spPr>
      </p:pic>
      <p:sp>
        <p:nvSpPr>
          <p:cNvPr id="6" name="TextBox 5"/>
          <p:cNvSpPr txBox="1"/>
          <p:nvPr/>
        </p:nvSpPr>
        <p:spPr>
          <a:xfrm>
            <a:off x="1828800" y="6339016"/>
            <a:ext cx="2988575" cy="369332"/>
          </a:xfrm>
          <a:prstGeom prst="rect">
            <a:avLst/>
          </a:prstGeom>
          <a:noFill/>
        </p:spPr>
        <p:txBody>
          <a:bodyPr wrap="square" rtlCol="0">
            <a:spAutoFit/>
          </a:bodyPr>
          <a:lstStyle/>
          <a:p>
            <a:r>
              <a:rPr lang="en-US" dirty="0">
                <a:solidFill>
                  <a:schemeClr val="bg1"/>
                </a:solidFill>
              </a:rPr>
              <a:t>Figure 1: Secretary Login Page</a:t>
            </a:r>
          </a:p>
        </p:txBody>
      </p:sp>
    </p:spTree>
    <p:extLst>
      <p:ext uri="{BB962C8B-B14F-4D97-AF65-F5344CB8AC3E}">
        <p14:creationId xmlns:p14="http://schemas.microsoft.com/office/powerpoint/2010/main" val="307287442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B52848-9F15-412E-907E-592D80B16D34}">
  <ds:schemaRefs>
    <ds:schemaRef ds:uri="http://schemas.microsoft.com/sharepoint/v3/contenttype/forms"/>
  </ds:schemaRefs>
</ds:datastoreItem>
</file>

<file path=customXml/itemProps2.xml><?xml version="1.0" encoding="utf-8"?>
<ds:datastoreItem xmlns:ds="http://schemas.openxmlformats.org/officeDocument/2006/customXml" ds:itemID="{04045008-BD42-4B24-A6F5-0E1C58790533}">
  <ds:schemaRefs>
    <ds:schemaRef ds:uri="http://purl.org/dc/elements/1.1/"/>
    <ds:schemaRef ds:uri="http://purl.org/dc/terms/"/>
    <ds:schemaRef ds:uri="http://schemas.microsoft.com/office/2006/documentManagement/types"/>
    <ds:schemaRef ds:uri="71af3243-3dd4-4a8d-8c0d-dd76da1f02a5"/>
    <ds:schemaRef ds:uri="http://schemas.openxmlformats.org/package/2006/metadata/core-properties"/>
    <ds:schemaRef ds:uri="http://schemas.microsoft.com/office/2006/metadata/properties"/>
    <ds:schemaRef ds:uri="http://www.w3.org/XML/1998/namespace"/>
    <ds:schemaRef ds:uri="16c05727-aa75-4e4a-9b5f-8a80a1165891"/>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clean sophisticated presentation</Template>
  <TotalTime>0</TotalTime>
  <Words>675</Words>
  <Application>Microsoft Office PowerPoint</Application>
  <PresentationFormat>Widescreen</PresentationFormat>
  <Paragraphs>67</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Sagona ExtraLight</vt:lpstr>
      <vt:lpstr>Speak Pro</vt:lpstr>
      <vt:lpstr>Office Theme</vt:lpstr>
      <vt:lpstr>Management information system in barangay new pandan, panabo city</vt:lpstr>
      <vt:lpstr>INTRODUCTION</vt:lpstr>
      <vt:lpstr>Objectives of the Study</vt:lpstr>
      <vt:lpstr>Specific Objectives:</vt:lpstr>
      <vt:lpstr>Scope and Delimitations</vt:lpstr>
      <vt:lpstr>Delimitations:</vt:lpstr>
      <vt:lpstr>Concept of the Study </vt:lpstr>
      <vt:lpstr>Methods </vt:lpstr>
      <vt:lpstr>PowerPoint Presentation</vt:lpstr>
      <vt:lpstr>Amenities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2023-05-18T06:30:02Z</dcterms:created>
  <dcterms:modified xsi:type="dcterms:W3CDTF">2023-05-30T06:44:32Z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